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8" autoAdjust="0"/>
    <p:restoredTop sz="86779" autoAdjust="0"/>
  </p:normalViewPr>
  <p:slideViewPr>
    <p:cSldViewPr snapToGrid="0">
      <p:cViewPr varScale="1">
        <p:scale>
          <a:sx n="62" d="100"/>
          <a:sy n="62" d="100"/>
        </p:scale>
        <p:origin x="8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75B1F-31A7-4F1B-A827-6231084D34A4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153A4-C6F4-44E9-A4A4-EB3FB2418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6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Four in Africa, four in Asia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8C0F-9A2E-4AE4-85F3-CFEFFF9B4C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33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Vitamin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8C0F-9A2E-4AE4-85F3-CFEFFF9B4C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34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Reflective structure to the choroid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BCAD7-0470-4AC8-A895-D5F3D7A28D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51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IN GENERAL. Major exceptions to all examples!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A3120-5EB3-4A50-88EA-AE1F400C87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33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Viverridae</a:t>
            </a:r>
            <a:r>
              <a:rPr lang="en-US" dirty="0"/>
              <a:t> = civets (top left)</a:t>
            </a:r>
          </a:p>
          <a:p>
            <a:r>
              <a:rPr lang="en-US" dirty="0" err="1"/>
              <a:t>Herpetidae</a:t>
            </a:r>
            <a:r>
              <a:rPr lang="en-US" dirty="0"/>
              <a:t> =</a:t>
            </a:r>
            <a:r>
              <a:rPr lang="en-US" baseline="0" dirty="0"/>
              <a:t> mongoose (bottom left)</a:t>
            </a:r>
          </a:p>
          <a:p>
            <a:r>
              <a:rPr lang="en-US" baseline="0" dirty="0"/>
              <a:t>Hyenas (middle column)</a:t>
            </a:r>
          </a:p>
          <a:p>
            <a:r>
              <a:rPr lang="en-US" baseline="0" dirty="0"/>
              <a:t>Cats (between hyenas and euplerids)</a:t>
            </a:r>
          </a:p>
          <a:p>
            <a:r>
              <a:rPr lang="en-US" baseline="0" dirty="0"/>
              <a:t>Euplerids =Malagasy mongoose (fossa) (top right)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A3120-5EB3-4A50-88EA-AE1F400C87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76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Dogs, seals, bears, weasels, raccoons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BCAD7-0470-4AC8-A895-D5F3D7A28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02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Pinnipeds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7153A4-C6F4-44E9-A4A4-EB3FB241836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20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Tooth comb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8C0F-9A2E-4AE4-85F3-CFEFFF9B4C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99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Vitamin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8C0F-9A2E-4AE4-85F3-CFEFFF9B4C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61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Vitamin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8C0F-9A2E-4AE4-85F3-CFEFFF9B4C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46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Vitamin c</a:t>
            </a:r>
          </a:p>
          <a:p>
            <a:r>
              <a:rPr lang="en-US" dirty="0"/>
              <a:t>Note extreme extension of back during leap. </a:t>
            </a:r>
            <a:r>
              <a:rPr lang="en-US" dirty="0" err="1"/>
              <a:t>Bushbabies</a:t>
            </a:r>
            <a:r>
              <a:rPr lang="en-US" dirty="0"/>
              <a:t> use energy stored in elastic fibers and powerful extension to aid in their leap.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668C0F-9A2E-4AE4-85F3-CFEFFF9B4C2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25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0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89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26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3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7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5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57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4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34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7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2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2DEDA-B659-4CF7-A841-336CAF7CA88F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2D0E4-6787-4460-A384-8C7434D4D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9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5" Type="http://schemas.openxmlformats.org/officeDocument/2006/relationships/image" Target="../media/image60.jpeg"/><Relationship Id="rId10" Type="http://schemas.openxmlformats.org/officeDocument/2006/relationships/image" Target="../media/image65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87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png"/><Relationship Id="rId9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95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Image result for red panda thum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43" y="124218"/>
            <a:ext cx="5044731" cy="316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Ferae: Carnivora: </a:t>
            </a:r>
            <a:r>
              <a:rPr lang="en-US" dirty="0" err="1"/>
              <a:t>Caniformia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 descr="Image result for red pan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437" y="3426777"/>
            <a:ext cx="5979257" cy="33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Image result for red panda skelet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45" y="1501068"/>
            <a:ext cx="3899392" cy="519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83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Ferae: Carnivora: </a:t>
            </a:r>
            <a:r>
              <a:rPr lang="en-US" dirty="0" err="1"/>
              <a:t>Caniformia</a:t>
            </a:r>
            <a:r>
              <a:rPr lang="en-US" dirty="0"/>
              <a:t>: Pinnipeds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578" name="Picture 2" descr="Image result for pinniped anat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31" y="1299453"/>
            <a:ext cx="3413760" cy="258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Image result for otariida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081" y="3951306"/>
            <a:ext cx="4256387" cy="283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Image result for otariida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" y="1502752"/>
            <a:ext cx="7178880" cy="512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335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Returns to the Ocean!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 descr="Image result for pinniped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7" y="0"/>
            <a:ext cx="5776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Image result for pinniped anato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" y="2086385"/>
            <a:ext cx="6605195" cy="359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517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Returns to the Ocean!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5602" name="Picture 2" descr="Image result for pinniped anato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087" y="0"/>
            <a:ext cx="5776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Image result for pinniped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" y="2086385"/>
            <a:ext cx="6605195" cy="3596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/>
          <p:cNvSpPr/>
          <p:nvPr/>
        </p:nvSpPr>
        <p:spPr>
          <a:xfrm>
            <a:off x="5983302" y="3041004"/>
            <a:ext cx="212477" cy="286658"/>
          </a:xfrm>
          <a:custGeom>
            <a:avLst/>
            <a:gdLst>
              <a:gd name="connsiteX0" fmla="*/ 200682 w 212477"/>
              <a:gd name="connsiteY0" fmla="*/ 69841 h 286658"/>
              <a:gd name="connsiteX1" fmla="*/ 191255 w 212477"/>
              <a:gd name="connsiteY1" fmla="*/ 126402 h 286658"/>
              <a:gd name="connsiteX2" fmla="*/ 181828 w 212477"/>
              <a:gd name="connsiteY2" fmla="*/ 154683 h 286658"/>
              <a:gd name="connsiteX3" fmla="*/ 153547 w 212477"/>
              <a:gd name="connsiteY3" fmla="*/ 164109 h 286658"/>
              <a:gd name="connsiteX4" fmla="*/ 106413 w 212477"/>
              <a:gd name="connsiteY4" fmla="*/ 211243 h 286658"/>
              <a:gd name="connsiteX5" fmla="*/ 87560 w 212477"/>
              <a:gd name="connsiteY5" fmla="*/ 239524 h 286658"/>
              <a:gd name="connsiteX6" fmla="*/ 59279 w 212477"/>
              <a:gd name="connsiteY6" fmla="*/ 258377 h 286658"/>
              <a:gd name="connsiteX7" fmla="*/ 30999 w 212477"/>
              <a:gd name="connsiteY7" fmla="*/ 286658 h 286658"/>
              <a:gd name="connsiteX8" fmla="*/ 30999 w 212477"/>
              <a:gd name="connsiteY8" fmla="*/ 32134 h 286658"/>
              <a:gd name="connsiteX9" fmla="*/ 144121 w 212477"/>
              <a:gd name="connsiteY9" fmla="*/ 13281 h 286658"/>
              <a:gd name="connsiteX10" fmla="*/ 172401 w 212477"/>
              <a:gd name="connsiteY10" fmla="*/ 3854 h 286658"/>
              <a:gd name="connsiteX11" fmla="*/ 200682 w 212477"/>
              <a:gd name="connsiteY11" fmla="*/ 69841 h 286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2477" h="286658">
                <a:moveTo>
                  <a:pt x="200682" y="69841"/>
                </a:moveTo>
                <a:cubicBezTo>
                  <a:pt x="203824" y="90266"/>
                  <a:pt x="195401" y="107743"/>
                  <a:pt x="191255" y="126402"/>
                </a:cubicBezTo>
                <a:cubicBezTo>
                  <a:pt x="189099" y="136102"/>
                  <a:pt x="188855" y="147657"/>
                  <a:pt x="181828" y="154683"/>
                </a:cubicBezTo>
                <a:cubicBezTo>
                  <a:pt x="174802" y="161709"/>
                  <a:pt x="162974" y="160967"/>
                  <a:pt x="153547" y="164109"/>
                </a:cubicBezTo>
                <a:cubicBezTo>
                  <a:pt x="103272" y="239525"/>
                  <a:pt x="169258" y="148398"/>
                  <a:pt x="106413" y="211243"/>
                </a:cubicBezTo>
                <a:cubicBezTo>
                  <a:pt x="98402" y="219254"/>
                  <a:pt x="95571" y="231513"/>
                  <a:pt x="87560" y="239524"/>
                </a:cubicBezTo>
                <a:cubicBezTo>
                  <a:pt x="79549" y="247535"/>
                  <a:pt x="67983" y="251124"/>
                  <a:pt x="59279" y="258377"/>
                </a:cubicBezTo>
                <a:cubicBezTo>
                  <a:pt x="49037" y="266912"/>
                  <a:pt x="40426" y="277231"/>
                  <a:pt x="30999" y="286658"/>
                </a:cubicBezTo>
                <a:cubicBezTo>
                  <a:pt x="3403" y="203871"/>
                  <a:pt x="-22140" y="138411"/>
                  <a:pt x="30999" y="32134"/>
                </a:cubicBezTo>
                <a:cubicBezTo>
                  <a:pt x="48095" y="-2058"/>
                  <a:pt x="106414" y="19565"/>
                  <a:pt x="144121" y="13281"/>
                </a:cubicBezTo>
                <a:cubicBezTo>
                  <a:pt x="153548" y="10139"/>
                  <a:pt x="162847" y="6584"/>
                  <a:pt x="172401" y="3854"/>
                </a:cubicBezTo>
                <a:cubicBezTo>
                  <a:pt x="243641" y="-16501"/>
                  <a:pt x="197540" y="49416"/>
                  <a:pt x="200682" y="69841"/>
                </a:cubicBezTo>
                <a:close/>
              </a:path>
            </a:pathLst>
          </a:custGeom>
          <a:solidFill>
            <a:srgbClr val="F14617">
              <a:alpha val="30980"/>
            </a:srgbClr>
          </a:solidFill>
          <a:ln>
            <a:solidFill>
              <a:srgbClr val="F146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/>
          <p:cNvSpPr/>
          <p:nvPr/>
        </p:nvSpPr>
        <p:spPr>
          <a:xfrm>
            <a:off x="4277947" y="3166814"/>
            <a:ext cx="256346" cy="704803"/>
          </a:xfrm>
          <a:custGeom>
            <a:avLst/>
            <a:gdLst>
              <a:gd name="connsiteX0" fmla="*/ 48956 w 256346"/>
              <a:gd name="connsiteY0" fmla="*/ 688749 h 704803"/>
              <a:gd name="connsiteX1" fmla="*/ 86663 w 256346"/>
              <a:gd name="connsiteY1" fmla="*/ 632188 h 704803"/>
              <a:gd name="connsiteX2" fmla="*/ 96090 w 256346"/>
              <a:gd name="connsiteY2" fmla="*/ 603908 h 704803"/>
              <a:gd name="connsiteX3" fmla="*/ 114944 w 256346"/>
              <a:gd name="connsiteY3" fmla="*/ 566200 h 704803"/>
              <a:gd name="connsiteX4" fmla="*/ 133797 w 256346"/>
              <a:gd name="connsiteY4" fmla="*/ 500213 h 704803"/>
              <a:gd name="connsiteX5" fmla="*/ 152651 w 256346"/>
              <a:gd name="connsiteY5" fmla="*/ 443652 h 704803"/>
              <a:gd name="connsiteX6" fmla="*/ 162078 w 256346"/>
              <a:gd name="connsiteY6" fmla="*/ 396518 h 704803"/>
              <a:gd name="connsiteX7" fmla="*/ 180931 w 256346"/>
              <a:gd name="connsiteY7" fmla="*/ 368238 h 704803"/>
              <a:gd name="connsiteX8" fmla="*/ 209212 w 256346"/>
              <a:gd name="connsiteY8" fmla="*/ 311677 h 704803"/>
              <a:gd name="connsiteX9" fmla="*/ 228065 w 256346"/>
              <a:gd name="connsiteY9" fmla="*/ 255116 h 704803"/>
              <a:gd name="connsiteX10" fmla="*/ 256346 w 256346"/>
              <a:gd name="connsiteY10" fmla="*/ 189128 h 704803"/>
              <a:gd name="connsiteX11" fmla="*/ 218639 w 256346"/>
              <a:gd name="connsiteY11" fmla="*/ 28873 h 704803"/>
              <a:gd name="connsiteX12" fmla="*/ 190358 w 256346"/>
              <a:gd name="connsiteY12" fmla="*/ 19446 h 704803"/>
              <a:gd name="connsiteX13" fmla="*/ 162078 w 256346"/>
              <a:gd name="connsiteY13" fmla="*/ 592 h 704803"/>
              <a:gd name="connsiteX14" fmla="*/ 124371 w 256346"/>
              <a:gd name="connsiteY14" fmla="*/ 113714 h 704803"/>
              <a:gd name="connsiteX15" fmla="*/ 105517 w 256346"/>
              <a:gd name="connsiteY15" fmla="*/ 141994 h 704803"/>
              <a:gd name="connsiteX16" fmla="*/ 77237 w 256346"/>
              <a:gd name="connsiteY16" fmla="*/ 198555 h 704803"/>
              <a:gd name="connsiteX17" fmla="*/ 48956 w 256346"/>
              <a:gd name="connsiteY17" fmla="*/ 264543 h 704803"/>
              <a:gd name="connsiteX18" fmla="*/ 11249 w 256346"/>
              <a:gd name="connsiteY18" fmla="*/ 321104 h 704803"/>
              <a:gd name="connsiteX19" fmla="*/ 48956 w 256346"/>
              <a:gd name="connsiteY19" fmla="*/ 688749 h 704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6346" h="704803">
                <a:moveTo>
                  <a:pt x="48956" y="688749"/>
                </a:moveTo>
                <a:cubicBezTo>
                  <a:pt x="61525" y="740596"/>
                  <a:pt x="75659" y="651996"/>
                  <a:pt x="86663" y="632188"/>
                </a:cubicBezTo>
                <a:cubicBezTo>
                  <a:pt x="91489" y="623502"/>
                  <a:pt x="92176" y="613041"/>
                  <a:pt x="96090" y="603908"/>
                </a:cubicBezTo>
                <a:cubicBezTo>
                  <a:pt x="101626" y="590991"/>
                  <a:pt x="109408" y="579117"/>
                  <a:pt x="114944" y="566200"/>
                </a:cubicBezTo>
                <a:cubicBezTo>
                  <a:pt x="125507" y="541552"/>
                  <a:pt x="125821" y="526799"/>
                  <a:pt x="133797" y="500213"/>
                </a:cubicBezTo>
                <a:cubicBezTo>
                  <a:pt x="139508" y="481178"/>
                  <a:pt x="147422" y="462825"/>
                  <a:pt x="152651" y="443652"/>
                </a:cubicBezTo>
                <a:cubicBezTo>
                  <a:pt x="156867" y="428194"/>
                  <a:pt x="156452" y="411520"/>
                  <a:pt x="162078" y="396518"/>
                </a:cubicBezTo>
                <a:cubicBezTo>
                  <a:pt x="166056" y="385910"/>
                  <a:pt x="175864" y="378371"/>
                  <a:pt x="180931" y="368238"/>
                </a:cubicBezTo>
                <a:cubicBezTo>
                  <a:pt x="219955" y="290189"/>
                  <a:pt x="155186" y="392713"/>
                  <a:pt x="209212" y="311677"/>
                </a:cubicBezTo>
                <a:cubicBezTo>
                  <a:pt x="215496" y="292823"/>
                  <a:pt x="219177" y="272891"/>
                  <a:pt x="228065" y="255116"/>
                </a:cubicBezTo>
                <a:cubicBezTo>
                  <a:pt x="251363" y="208521"/>
                  <a:pt x="242475" y="230741"/>
                  <a:pt x="256346" y="189128"/>
                </a:cubicBezTo>
                <a:cubicBezTo>
                  <a:pt x="255322" y="182473"/>
                  <a:pt x="249186" y="59420"/>
                  <a:pt x="218639" y="28873"/>
                </a:cubicBezTo>
                <a:cubicBezTo>
                  <a:pt x="211613" y="21847"/>
                  <a:pt x="199785" y="22588"/>
                  <a:pt x="190358" y="19446"/>
                </a:cubicBezTo>
                <a:cubicBezTo>
                  <a:pt x="180931" y="13161"/>
                  <a:pt x="173253" y="2455"/>
                  <a:pt x="162078" y="592"/>
                </a:cubicBezTo>
                <a:cubicBezTo>
                  <a:pt x="103328" y="-9200"/>
                  <a:pt x="126113" y="105585"/>
                  <a:pt x="124371" y="113714"/>
                </a:cubicBezTo>
                <a:cubicBezTo>
                  <a:pt x="121997" y="124792"/>
                  <a:pt x="111802" y="132567"/>
                  <a:pt x="105517" y="141994"/>
                </a:cubicBezTo>
                <a:cubicBezTo>
                  <a:pt x="81823" y="213077"/>
                  <a:pt x="113784" y="125461"/>
                  <a:pt x="77237" y="198555"/>
                </a:cubicBezTo>
                <a:cubicBezTo>
                  <a:pt x="38229" y="276571"/>
                  <a:pt x="107804" y="166463"/>
                  <a:pt x="48956" y="264543"/>
                </a:cubicBezTo>
                <a:cubicBezTo>
                  <a:pt x="37298" y="283973"/>
                  <a:pt x="11249" y="321104"/>
                  <a:pt x="11249" y="321104"/>
                </a:cubicBezTo>
                <a:cubicBezTo>
                  <a:pt x="-24853" y="465506"/>
                  <a:pt x="36387" y="636902"/>
                  <a:pt x="48956" y="688749"/>
                </a:cubicBezTo>
                <a:close/>
              </a:path>
            </a:pathLst>
          </a:custGeom>
          <a:solidFill>
            <a:srgbClr val="F14617">
              <a:alpha val="30196"/>
            </a:srgbClr>
          </a:solidFill>
          <a:ln>
            <a:solidFill>
              <a:srgbClr val="F146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/>
          <p:cNvSpPr/>
          <p:nvPr/>
        </p:nvSpPr>
        <p:spPr>
          <a:xfrm>
            <a:off x="2486774" y="3288731"/>
            <a:ext cx="341267" cy="1085306"/>
          </a:xfrm>
          <a:custGeom>
            <a:avLst/>
            <a:gdLst>
              <a:gd name="connsiteX0" fmla="*/ 30183 w 341267"/>
              <a:gd name="connsiteY0" fmla="*/ 1085306 h 1085306"/>
              <a:gd name="connsiteX1" fmla="*/ 49036 w 341267"/>
              <a:gd name="connsiteY1" fmla="*/ 1038172 h 1085306"/>
              <a:gd name="connsiteX2" fmla="*/ 67890 w 341267"/>
              <a:gd name="connsiteY2" fmla="*/ 915624 h 1085306"/>
              <a:gd name="connsiteX3" fmla="*/ 86744 w 341267"/>
              <a:gd name="connsiteY3" fmla="*/ 877916 h 1085306"/>
              <a:gd name="connsiteX4" fmla="*/ 115024 w 341267"/>
              <a:gd name="connsiteY4" fmla="*/ 821356 h 1085306"/>
              <a:gd name="connsiteX5" fmla="*/ 133878 w 341267"/>
              <a:gd name="connsiteY5" fmla="*/ 764795 h 1085306"/>
              <a:gd name="connsiteX6" fmla="*/ 152731 w 341267"/>
              <a:gd name="connsiteY6" fmla="*/ 727088 h 1085306"/>
              <a:gd name="connsiteX7" fmla="*/ 181012 w 341267"/>
              <a:gd name="connsiteY7" fmla="*/ 661100 h 1085306"/>
              <a:gd name="connsiteX8" fmla="*/ 190438 w 341267"/>
              <a:gd name="connsiteY8" fmla="*/ 632820 h 1085306"/>
              <a:gd name="connsiteX9" fmla="*/ 218719 w 341267"/>
              <a:gd name="connsiteY9" fmla="*/ 557405 h 1085306"/>
              <a:gd name="connsiteX10" fmla="*/ 246999 w 341267"/>
              <a:gd name="connsiteY10" fmla="*/ 397149 h 1085306"/>
              <a:gd name="connsiteX11" fmla="*/ 256426 w 341267"/>
              <a:gd name="connsiteY11" fmla="*/ 350015 h 1085306"/>
              <a:gd name="connsiteX12" fmla="*/ 284706 w 341267"/>
              <a:gd name="connsiteY12" fmla="*/ 284028 h 1085306"/>
              <a:gd name="connsiteX13" fmla="*/ 303560 w 341267"/>
              <a:gd name="connsiteY13" fmla="*/ 236894 h 1085306"/>
              <a:gd name="connsiteX14" fmla="*/ 322414 w 341267"/>
              <a:gd name="connsiteY14" fmla="*/ 123772 h 1085306"/>
              <a:gd name="connsiteX15" fmla="*/ 341267 w 341267"/>
              <a:gd name="connsiteY15" fmla="*/ 29504 h 1085306"/>
              <a:gd name="connsiteX16" fmla="*/ 331840 w 341267"/>
              <a:gd name="connsiteY16" fmla="*/ 1224 h 1085306"/>
              <a:gd name="connsiteX17" fmla="*/ 294133 w 341267"/>
              <a:gd name="connsiteY17" fmla="*/ 10650 h 1085306"/>
              <a:gd name="connsiteX18" fmla="*/ 237572 w 341267"/>
              <a:gd name="connsiteY18" fmla="*/ 38931 h 1085306"/>
              <a:gd name="connsiteX19" fmla="*/ 199865 w 341267"/>
              <a:gd name="connsiteY19" fmla="*/ 48358 h 1085306"/>
              <a:gd name="connsiteX20" fmla="*/ 171585 w 341267"/>
              <a:gd name="connsiteY20" fmla="*/ 67211 h 1085306"/>
              <a:gd name="connsiteX21" fmla="*/ 143304 w 341267"/>
              <a:gd name="connsiteY21" fmla="*/ 180333 h 1085306"/>
              <a:gd name="connsiteX22" fmla="*/ 124451 w 341267"/>
              <a:gd name="connsiteY22" fmla="*/ 236894 h 1085306"/>
              <a:gd name="connsiteX23" fmla="*/ 105597 w 341267"/>
              <a:gd name="connsiteY23" fmla="*/ 265174 h 1085306"/>
              <a:gd name="connsiteX24" fmla="*/ 96170 w 341267"/>
              <a:gd name="connsiteY24" fmla="*/ 293455 h 1085306"/>
              <a:gd name="connsiteX25" fmla="*/ 77317 w 341267"/>
              <a:gd name="connsiteY25" fmla="*/ 321735 h 1085306"/>
              <a:gd name="connsiteX26" fmla="*/ 67890 w 341267"/>
              <a:gd name="connsiteY26" fmla="*/ 359442 h 1085306"/>
              <a:gd name="connsiteX27" fmla="*/ 39610 w 341267"/>
              <a:gd name="connsiteY27" fmla="*/ 481991 h 1085306"/>
              <a:gd name="connsiteX28" fmla="*/ 11329 w 341267"/>
              <a:gd name="connsiteY28" fmla="*/ 547978 h 1085306"/>
              <a:gd name="connsiteX29" fmla="*/ 1902 w 341267"/>
              <a:gd name="connsiteY29" fmla="*/ 991038 h 1085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41267" h="1085306">
                <a:moveTo>
                  <a:pt x="30183" y="1085306"/>
                </a:moveTo>
                <a:cubicBezTo>
                  <a:pt x="36467" y="1069595"/>
                  <a:pt x="44932" y="1054588"/>
                  <a:pt x="49036" y="1038172"/>
                </a:cubicBezTo>
                <a:cubicBezTo>
                  <a:pt x="54931" y="1014591"/>
                  <a:pt x="60174" y="941345"/>
                  <a:pt x="67890" y="915624"/>
                </a:cubicBezTo>
                <a:cubicBezTo>
                  <a:pt x="71928" y="902164"/>
                  <a:pt x="81208" y="890833"/>
                  <a:pt x="86744" y="877916"/>
                </a:cubicBezTo>
                <a:cubicBezTo>
                  <a:pt x="110161" y="823276"/>
                  <a:pt x="78791" y="875704"/>
                  <a:pt x="115024" y="821356"/>
                </a:cubicBezTo>
                <a:cubicBezTo>
                  <a:pt x="121309" y="802502"/>
                  <a:pt x="124990" y="782571"/>
                  <a:pt x="133878" y="764795"/>
                </a:cubicBezTo>
                <a:cubicBezTo>
                  <a:pt x="140162" y="752226"/>
                  <a:pt x="147797" y="740246"/>
                  <a:pt x="152731" y="727088"/>
                </a:cubicBezTo>
                <a:cubicBezTo>
                  <a:pt x="178818" y="657521"/>
                  <a:pt x="142806" y="718408"/>
                  <a:pt x="181012" y="661100"/>
                </a:cubicBezTo>
                <a:cubicBezTo>
                  <a:pt x="184154" y="651673"/>
                  <a:pt x="186949" y="642124"/>
                  <a:pt x="190438" y="632820"/>
                </a:cubicBezTo>
                <a:cubicBezTo>
                  <a:pt x="224264" y="542615"/>
                  <a:pt x="197316" y="621612"/>
                  <a:pt x="218719" y="557405"/>
                </a:cubicBezTo>
                <a:cubicBezTo>
                  <a:pt x="228146" y="503986"/>
                  <a:pt x="237296" y="450518"/>
                  <a:pt x="246999" y="397149"/>
                </a:cubicBezTo>
                <a:cubicBezTo>
                  <a:pt x="249865" y="381385"/>
                  <a:pt x="249260" y="364346"/>
                  <a:pt x="256426" y="350015"/>
                </a:cubicBezTo>
                <a:cubicBezTo>
                  <a:pt x="289536" y="283797"/>
                  <a:pt x="263899" y="339515"/>
                  <a:pt x="284706" y="284028"/>
                </a:cubicBezTo>
                <a:cubicBezTo>
                  <a:pt x="290648" y="268184"/>
                  <a:pt x="298697" y="253102"/>
                  <a:pt x="303560" y="236894"/>
                </a:cubicBezTo>
                <a:cubicBezTo>
                  <a:pt x="312317" y="207706"/>
                  <a:pt x="317694" y="150520"/>
                  <a:pt x="322414" y="123772"/>
                </a:cubicBezTo>
                <a:cubicBezTo>
                  <a:pt x="327983" y="92215"/>
                  <a:pt x="334983" y="60927"/>
                  <a:pt x="341267" y="29504"/>
                </a:cubicBezTo>
                <a:cubicBezTo>
                  <a:pt x="338125" y="20077"/>
                  <a:pt x="341066" y="4914"/>
                  <a:pt x="331840" y="1224"/>
                </a:cubicBezTo>
                <a:cubicBezTo>
                  <a:pt x="319811" y="-3588"/>
                  <a:pt x="306590" y="7091"/>
                  <a:pt x="294133" y="10650"/>
                </a:cubicBezTo>
                <a:cubicBezTo>
                  <a:pt x="214700" y="33345"/>
                  <a:pt x="320190" y="3523"/>
                  <a:pt x="237572" y="38931"/>
                </a:cubicBezTo>
                <a:cubicBezTo>
                  <a:pt x="225664" y="44035"/>
                  <a:pt x="212434" y="45216"/>
                  <a:pt x="199865" y="48358"/>
                </a:cubicBezTo>
                <a:cubicBezTo>
                  <a:pt x="190438" y="54642"/>
                  <a:pt x="176048" y="56798"/>
                  <a:pt x="171585" y="67211"/>
                </a:cubicBezTo>
                <a:cubicBezTo>
                  <a:pt x="156274" y="102936"/>
                  <a:pt x="155595" y="143460"/>
                  <a:pt x="143304" y="180333"/>
                </a:cubicBezTo>
                <a:cubicBezTo>
                  <a:pt x="137020" y="199187"/>
                  <a:pt x="135475" y="220358"/>
                  <a:pt x="124451" y="236894"/>
                </a:cubicBezTo>
                <a:lnTo>
                  <a:pt x="105597" y="265174"/>
                </a:lnTo>
                <a:cubicBezTo>
                  <a:pt x="102455" y="274601"/>
                  <a:pt x="100614" y="284567"/>
                  <a:pt x="96170" y="293455"/>
                </a:cubicBezTo>
                <a:cubicBezTo>
                  <a:pt x="91103" y="303588"/>
                  <a:pt x="81780" y="311322"/>
                  <a:pt x="77317" y="321735"/>
                </a:cubicBezTo>
                <a:cubicBezTo>
                  <a:pt x="72213" y="333643"/>
                  <a:pt x="71032" y="346873"/>
                  <a:pt x="67890" y="359442"/>
                </a:cubicBezTo>
                <a:cubicBezTo>
                  <a:pt x="52133" y="485495"/>
                  <a:pt x="70698" y="388727"/>
                  <a:pt x="39610" y="481991"/>
                </a:cubicBezTo>
                <a:cubicBezTo>
                  <a:pt x="19320" y="542861"/>
                  <a:pt x="44466" y="498274"/>
                  <a:pt x="11329" y="547978"/>
                </a:cubicBezTo>
                <a:cubicBezTo>
                  <a:pt x="-6292" y="777049"/>
                  <a:pt x="1902" y="629557"/>
                  <a:pt x="1902" y="991038"/>
                </a:cubicBezTo>
              </a:path>
            </a:pathLst>
          </a:custGeom>
          <a:solidFill>
            <a:srgbClr val="F14617">
              <a:alpha val="30196"/>
            </a:srgbClr>
          </a:solidFill>
          <a:ln>
            <a:solidFill>
              <a:srgbClr val="F146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801278" y="3289955"/>
            <a:ext cx="433644" cy="1357459"/>
          </a:xfrm>
          <a:custGeom>
            <a:avLst/>
            <a:gdLst>
              <a:gd name="connsiteX0" fmla="*/ 160256 w 433644"/>
              <a:gd name="connsiteY0" fmla="*/ 1357459 h 1357459"/>
              <a:gd name="connsiteX1" fmla="*/ 169683 w 433644"/>
              <a:gd name="connsiteY1" fmla="*/ 1300899 h 1357459"/>
              <a:gd name="connsiteX2" fmla="*/ 179110 w 433644"/>
              <a:gd name="connsiteY2" fmla="*/ 1263191 h 1357459"/>
              <a:gd name="connsiteX3" fmla="*/ 188536 w 433644"/>
              <a:gd name="connsiteY3" fmla="*/ 1206631 h 1357459"/>
              <a:gd name="connsiteX4" fmla="*/ 207390 w 433644"/>
              <a:gd name="connsiteY4" fmla="*/ 1168923 h 1357459"/>
              <a:gd name="connsiteX5" fmla="*/ 216817 w 433644"/>
              <a:gd name="connsiteY5" fmla="*/ 1093509 h 1357459"/>
              <a:gd name="connsiteX6" fmla="*/ 235670 w 433644"/>
              <a:gd name="connsiteY6" fmla="*/ 1065229 h 1357459"/>
              <a:gd name="connsiteX7" fmla="*/ 263951 w 433644"/>
              <a:gd name="connsiteY7" fmla="*/ 1008668 h 1357459"/>
              <a:gd name="connsiteX8" fmla="*/ 301658 w 433644"/>
              <a:gd name="connsiteY8" fmla="*/ 952107 h 1357459"/>
              <a:gd name="connsiteX9" fmla="*/ 311085 w 433644"/>
              <a:gd name="connsiteY9" fmla="*/ 914400 h 1357459"/>
              <a:gd name="connsiteX10" fmla="*/ 358219 w 433644"/>
              <a:gd name="connsiteY10" fmla="*/ 857839 h 1357459"/>
              <a:gd name="connsiteX11" fmla="*/ 367646 w 433644"/>
              <a:gd name="connsiteY11" fmla="*/ 754144 h 1357459"/>
              <a:gd name="connsiteX12" fmla="*/ 395926 w 433644"/>
              <a:gd name="connsiteY12" fmla="*/ 688156 h 1357459"/>
              <a:gd name="connsiteX13" fmla="*/ 405353 w 433644"/>
              <a:gd name="connsiteY13" fmla="*/ 659876 h 1357459"/>
              <a:gd name="connsiteX14" fmla="*/ 424207 w 433644"/>
              <a:gd name="connsiteY14" fmla="*/ 320511 h 1357459"/>
              <a:gd name="connsiteX15" fmla="*/ 433633 w 433644"/>
              <a:gd name="connsiteY15" fmla="*/ 282804 h 1357459"/>
              <a:gd name="connsiteX16" fmla="*/ 414780 w 433644"/>
              <a:gd name="connsiteY16" fmla="*/ 0 h 1357459"/>
              <a:gd name="connsiteX17" fmla="*/ 254524 w 433644"/>
              <a:gd name="connsiteY17" fmla="*/ 9426 h 1357459"/>
              <a:gd name="connsiteX18" fmla="*/ 226244 w 433644"/>
              <a:gd name="connsiteY18" fmla="*/ 18853 h 1357459"/>
              <a:gd name="connsiteX19" fmla="*/ 216817 w 433644"/>
              <a:gd name="connsiteY19" fmla="*/ 47134 h 1357459"/>
              <a:gd name="connsiteX20" fmla="*/ 188536 w 433644"/>
              <a:gd name="connsiteY20" fmla="*/ 207389 h 1357459"/>
              <a:gd name="connsiteX21" fmla="*/ 179110 w 433644"/>
              <a:gd name="connsiteY21" fmla="*/ 235670 h 1357459"/>
              <a:gd name="connsiteX22" fmla="*/ 160256 w 433644"/>
              <a:gd name="connsiteY22" fmla="*/ 263950 h 1357459"/>
              <a:gd name="connsiteX23" fmla="*/ 150829 w 433644"/>
              <a:gd name="connsiteY23" fmla="*/ 292231 h 1357459"/>
              <a:gd name="connsiteX24" fmla="*/ 122549 w 433644"/>
              <a:gd name="connsiteY24" fmla="*/ 329938 h 1357459"/>
              <a:gd name="connsiteX25" fmla="*/ 103695 w 433644"/>
              <a:gd name="connsiteY25" fmla="*/ 358218 h 1357459"/>
              <a:gd name="connsiteX26" fmla="*/ 65988 w 433644"/>
              <a:gd name="connsiteY26" fmla="*/ 405352 h 1357459"/>
              <a:gd name="connsiteX27" fmla="*/ 56561 w 433644"/>
              <a:gd name="connsiteY27" fmla="*/ 433633 h 1357459"/>
              <a:gd name="connsiteX28" fmla="*/ 37708 w 433644"/>
              <a:gd name="connsiteY28" fmla="*/ 461913 h 1357459"/>
              <a:gd name="connsiteX29" fmla="*/ 0 w 433644"/>
              <a:gd name="connsiteY29" fmla="*/ 546754 h 1357459"/>
              <a:gd name="connsiteX30" fmla="*/ 9427 w 433644"/>
              <a:gd name="connsiteY30" fmla="*/ 1055802 h 1357459"/>
              <a:gd name="connsiteX31" fmla="*/ 28281 w 433644"/>
              <a:gd name="connsiteY31" fmla="*/ 1197204 h 1357459"/>
              <a:gd name="connsiteX32" fmla="*/ 47134 w 433644"/>
              <a:gd name="connsiteY32" fmla="*/ 1244338 h 1357459"/>
              <a:gd name="connsiteX33" fmla="*/ 47134 w 433644"/>
              <a:gd name="connsiteY33" fmla="*/ 1338606 h 135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33644" h="1357459">
                <a:moveTo>
                  <a:pt x="160256" y="1357459"/>
                </a:moveTo>
                <a:cubicBezTo>
                  <a:pt x="163398" y="1338606"/>
                  <a:pt x="165934" y="1319641"/>
                  <a:pt x="169683" y="1300899"/>
                </a:cubicBezTo>
                <a:cubicBezTo>
                  <a:pt x="172224" y="1288194"/>
                  <a:pt x="176569" y="1275896"/>
                  <a:pt x="179110" y="1263191"/>
                </a:cubicBezTo>
                <a:cubicBezTo>
                  <a:pt x="182858" y="1244449"/>
                  <a:pt x="183044" y="1224938"/>
                  <a:pt x="188536" y="1206631"/>
                </a:cubicBezTo>
                <a:cubicBezTo>
                  <a:pt x="192574" y="1193171"/>
                  <a:pt x="201105" y="1181492"/>
                  <a:pt x="207390" y="1168923"/>
                </a:cubicBezTo>
                <a:cubicBezTo>
                  <a:pt x="210532" y="1143785"/>
                  <a:pt x="210151" y="1117950"/>
                  <a:pt x="216817" y="1093509"/>
                </a:cubicBezTo>
                <a:cubicBezTo>
                  <a:pt x="219798" y="1082579"/>
                  <a:pt x="230603" y="1075362"/>
                  <a:pt x="235670" y="1065229"/>
                </a:cubicBezTo>
                <a:cubicBezTo>
                  <a:pt x="274694" y="987180"/>
                  <a:pt x="209925" y="1089704"/>
                  <a:pt x="263951" y="1008668"/>
                </a:cubicBezTo>
                <a:cubicBezTo>
                  <a:pt x="293384" y="920370"/>
                  <a:pt x="245168" y="1050964"/>
                  <a:pt x="301658" y="952107"/>
                </a:cubicBezTo>
                <a:cubicBezTo>
                  <a:pt x="308086" y="940858"/>
                  <a:pt x="305982" y="926308"/>
                  <a:pt x="311085" y="914400"/>
                </a:cubicBezTo>
                <a:cubicBezTo>
                  <a:pt x="320930" y="891429"/>
                  <a:pt x="341228" y="874829"/>
                  <a:pt x="358219" y="857839"/>
                </a:cubicBezTo>
                <a:cubicBezTo>
                  <a:pt x="361361" y="823274"/>
                  <a:pt x="362738" y="788503"/>
                  <a:pt x="367646" y="754144"/>
                </a:cubicBezTo>
                <a:cubicBezTo>
                  <a:pt x="370804" y="732041"/>
                  <a:pt x="387781" y="707162"/>
                  <a:pt x="395926" y="688156"/>
                </a:cubicBezTo>
                <a:cubicBezTo>
                  <a:pt x="399840" y="679023"/>
                  <a:pt x="402211" y="669303"/>
                  <a:pt x="405353" y="659876"/>
                </a:cubicBezTo>
                <a:cubicBezTo>
                  <a:pt x="411638" y="546754"/>
                  <a:pt x="415734" y="433490"/>
                  <a:pt x="424207" y="320511"/>
                </a:cubicBezTo>
                <a:cubicBezTo>
                  <a:pt x="425176" y="307592"/>
                  <a:pt x="434014" y="295754"/>
                  <a:pt x="433633" y="282804"/>
                </a:cubicBezTo>
                <a:cubicBezTo>
                  <a:pt x="430855" y="188368"/>
                  <a:pt x="421064" y="94268"/>
                  <a:pt x="414780" y="0"/>
                </a:cubicBezTo>
                <a:cubicBezTo>
                  <a:pt x="361361" y="3142"/>
                  <a:pt x="307769" y="4102"/>
                  <a:pt x="254524" y="9426"/>
                </a:cubicBezTo>
                <a:cubicBezTo>
                  <a:pt x="244637" y="10415"/>
                  <a:pt x="233270" y="11827"/>
                  <a:pt x="226244" y="18853"/>
                </a:cubicBezTo>
                <a:cubicBezTo>
                  <a:pt x="219218" y="25880"/>
                  <a:pt x="219959" y="37707"/>
                  <a:pt x="216817" y="47134"/>
                </a:cubicBezTo>
                <a:cubicBezTo>
                  <a:pt x="206331" y="115293"/>
                  <a:pt x="204747" y="150650"/>
                  <a:pt x="188536" y="207389"/>
                </a:cubicBezTo>
                <a:cubicBezTo>
                  <a:pt x="185806" y="216944"/>
                  <a:pt x="183554" y="226782"/>
                  <a:pt x="179110" y="235670"/>
                </a:cubicBezTo>
                <a:cubicBezTo>
                  <a:pt x="174043" y="245804"/>
                  <a:pt x="166541" y="254523"/>
                  <a:pt x="160256" y="263950"/>
                </a:cubicBezTo>
                <a:cubicBezTo>
                  <a:pt x="157114" y="273377"/>
                  <a:pt x="155759" y="283603"/>
                  <a:pt x="150829" y="292231"/>
                </a:cubicBezTo>
                <a:cubicBezTo>
                  <a:pt x="143034" y="305872"/>
                  <a:pt x="131681" y="317153"/>
                  <a:pt x="122549" y="329938"/>
                </a:cubicBezTo>
                <a:cubicBezTo>
                  <a:pt x="115964" y="339157"/>
                  <a:pt x="109980" y="348791"/>
                  <a:pt x="103695" y="358218"/>
                </a:cubicBezTo>
                <a:cubicBezTo>
                  <a:pt x="80000" y="429304"/>
                  <a:pt x="114719" y="344438"/>
                  <a:pt x="65988" y="405352"/>
                </a:cubicBezTo>
                <a:cubicBezTo>
                  <a:pt x="59780" y="413111"/>
                  <a:pt x="61005" y="424745"/>
                  <a:pt x="56561" y="433633"/>
                </a:cubicBezTo>
                <a:cubicBezTo>
                  <a:pt x="51494" y="443766"/>
                  <a:pt x="42309" y="451560"/>
                  <a:pt x="37708" y="461913"/>
                </a:cubicBezTo>
                <a:cubicBezTo>
                  <a:pt x="-7162" y="562871"/>
                  <a:pt x="42667" y="482756"/>
                  <a:pt x="0" y="546754"/>
                </a:cubicBezTo>
                <a:cubicBezTo>
                  <a:pt x="3142" y="716437"/>
                  <a:pt x="3955" y="886178"/>
                  <a:pt x="9427" y="1055802"/>
                </a:cubicBezTo>
                <a:cubicBezTo>
                  <a:pt x="9584" y="1060661"/>
                  <a:pt x="25819" y="1187356"/>
                  <a:pt x="28281" y="1197204"/>
                </a:cubicBezTo>
                <a:cubicBezTo>
                  <a:pt x="32385" y="1213620"/>
                  <a:pt x="44898" y="1227565"/>
                  <a:pt x="47134" y="1244338"/>
                </a:cubicBezTo>
                <a:cubicBezTo>
                  <a:pt x="51287" y="1275485"/>
                  <a:pt x="47134" y="1307183"/>
                  <a:pt x="47134" y="1338606"/>
                </a:cubicBezTo>
              </a:path>
            </a:pathLst>
          </a:custGeom>
          <a:solidFill>
            <a:srgbClr val="F14617">
              <a:alpha val="30196"/>
            </a:srgbClr>
          </a:solidFill>
          <a:ln>
            <a:solidFill>
              <a:srgbClr val="F146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56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Euarchontaglires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endParaRPr lang="en-US" dirty="0"/>
          </a:p>
          <a:p>
            <a:r>
              <a:rPr lang="en-US" dirty="0" err="1"/>
              <a:t>Glires</a:t>
            </a:r>
            <a:endParaRPr lang="en-US" dirty="0"/>
          </a:p>
        </p:txBody>
      </p:sp>
      <p:pic>
        <p:nvPicPr>
          <p:cNvPr id="4" name="Picture 2" descr="Image result for laurasiather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91" y="0"/>
            <a:ext cx="4851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147713" y="2982192"/>
            <a:ext cx="3206088" cy="165215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13935" y="2635045"/>
            <a:ext cx="6479459" cy="1602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96156" y="2113395"/>
            <a:ext cx="5859586" cy="1406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849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</a:t>
            </a:r>
            <a:r>
              <a:rPr lang="en-US" dirty="0" err="1"/>
              <a:t>Dermoptera</a:t>
            </a:r>
            <a:r>
              <a:rPr lang="en-US" dirty="0"/>
              <a:t> (2 species)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istributionDermopteraCorrec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462" y="1"/>
            <a:ext cx="3575538" cy="198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thumb/f/fb/Galeopterus_varigatus_Skull.jpg/1024px-Galeopterus_varigatus_Sku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921" y="2178410"/>
            <a:ext cx="3494904" cy="262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ynocephalus variegat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22" y="1825625"/>
            <a:ext cx="4536659" cy="468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001" y="1825625"/>
            <a:ext cx="3122002" cy="468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ermoptera anatom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20" y="4962806"/>
            <a:ext cx="2209490" cy="165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8807" y="4827869"/>
            <a:ext cx="1943193" cy="203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001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</a:t>
            </a:r>
            <a:r>
              <a:rPr lang="en-US" dirty="0" err="1"/>
              <a:t>Scandentia</a:t>
            </a:r>
            <a:r>
              <a:rPr lang="en-US" dirty="0"/>
              <a:t> (20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Image result for scandentia pitcher pla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0"/>
            <a:ext cx="4562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scandentia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9" y="4215500"/>
            <a:ext cx="3930553" cy="26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Image result for scandentia anato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57" y="4210160"/>
            <a:ext cx="3185278" cy="264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s://blogs.scientificamerican.com/blogs/assets/tetrapod-zoology/File/arboreal-vs-terrestrial-treeshrews-2-600-px-tiny-Dec-2015-Tetrapod-Zoolog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503473"/>
            <a:ext cx="5715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947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(~650 species)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ange of Non-human Prima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16" y="1294775"/>
            <a:ext cx="10054856" cy="525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95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23" y="1420272"/>
            <a:ext cx="7337439" cy="5367027"/>
          </a:xfrm>
        </p:spPr>
      </p:pic>
    </p:spTree>
    <p:extLst>
      <p:ext uri="{BB962C8B-B14F-4D97-AF65-F5344CB8AC3E}">
        <p14:creationId xmlns:p14="http://schemas.microsoft.com/office/powerpoint/2010/main" val="138443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934" y="384203"/>
            <a:ext cx="10515600" cy="1325563"/>
          </a:xfrm>
        </p:spPr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Strepsirrhini</a:t>
            </a:r>
            <a:br>
              <a:rPr lang="en-US" dirty="0"/>
            </a:br>
            <a:r>
              <a:rPr lang="en-US" dirty="0"/>
              <a:t>(~150 species)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Lemurs, </a:t>
            </a:r>
            <a:r>
              <a:rPr lang="en-US" dirty="0" err="1"/>
              <a:t>Lorises</a:t>
            </a:r>
            <a:r>
              <a:rPr lang="en-US" dirty="0"/>
              <a:t> &amp; </a:t>
            </a:r>
            <a:r>
              <a:rPr lang="en-US" dirty="0" err="1"/>
              <a:t>Bushbabies</a:t>
            </a:r>
            <a:endParaRPr lang="en-US" dirty="0"/>
          </a:p>
        </p:txBody>
      </p:sp>
      <p:pic>
        <p:nvPicPr>
          <p:cNvPr id="5124" name="Picture 4" descr="Image result for slow loris poison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621" y="4860336"/>
            <a:ext cx="1415117" cy="19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slow loris poison anatom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85" y="4860336"/>
            <a:ext cx="2957999" cy="19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bushbab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75" y="4882025"/>
            <a:ext cx="2899761" cy="188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bushbab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75" y="3203008"/>
            <a:ext cx="2899761" cy="147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Image result for lemu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05" y="2316869"/>
            <a:ext cx="4396033" cy="247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Image result for lemu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75" y="1477203"/>
            <a:ext cx="2892998" cy="162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Image result for lemu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16870"/>
            <a:ext cx="3674686" cy="245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Image result for lemu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771" y="4860336"/>
            <a:ext cx="2363377" cy="19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Image result for lemu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6" y="4860336"/>
            <a:ext cx="1923150" cy="192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Related imag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095" y="121671"/>
            <a:ext cx="1906878" cy="13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upload.wikimedia.org/wikipedia/commons/thumb/a/ac/Eulemur_mongoz_%28male_-_face%29.jpg/1280px-Eulemur_mongoz_%28male_-_face%29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288" y="121671"/>
            <a:ext cx="1713112" cy="12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165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Ferae: </a:t>
            </a:r>
            <a:r>
              <a:rPr lang="en-US" dirty="0" err="1"/>
              <a:t>Pholidota</a:t>
            </a:r>
            <a:r>
              <a:rPr lang="en-US" dirty="0"/>
              <a:t> (8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Pangolins</a:t>
            </a:r>
          </a:p>
        </p:txBody>
      </p:sp>
      <p:pic>
        <p:nvPicPr>
          <p:cNvPr id="15362" name="Picture 2" descr="Image result for pango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9" y="4442907"/>
            <a:ext cx="5396007" cy="236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pangol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9" y="2470439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pango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664" y="4211340"/>
            <a:ext cx="3489662" cy="259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Image result for pangol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664" y="1490006"/>
            <a:ext cx="3490335" cy="259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Image result for pangolin skelet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790" y="4464049"/>
            <a:ext cx="3016521" cy="225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Image result for pangolin tongu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963" y="2468319"/>
            <a:ext cx="2542827" cy="190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Image result for pangolin tongu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435" y="2393719"/>
            <a:ext cx="2576583" cy="204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306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Strepsirrhini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Lemurs, </a:t>
            </a:r>
            <a:r>
              <a:rPr lang="en-US" dirty="0" err="1"/>
              <a:t>Lorises</a:t>
            </a:r>
            <a:r>
              <a:rPr lang="en-US" dirty="0"/>
              <a:t> &amp; </a:t>
            </a:r>
            <a:r>
              <a:rPr lang="en-US" dirty="0" err="1"/>
              <a:t>Bushbabies</a:t>
            </a:r>
            <a:endParaRPr lang="en-US" dirty="0"/>
          </a:p>
        </p:txBody>
      </p:sp>
      <p:pic>
        <p:nvPicPr>
          <p:cNvPr id="5122" name="Picture 2" descr="Image result for slow loris poison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47" y="2605088"/>
            <a:ext cx="857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loris poison elb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943" y="2194579"/>
            <a:ext cx="3077057" cy="439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42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Strepsirrhini</a:t>
            </a:r>
          </a:p>
        </p:txBody>
      </p:sp>
      <p:pic>
        <p:nvPicPr>
          <p:cNvPr id="7170" name="Picture 2" descr="Image result for galago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48367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520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en/5/54/Toothcomb_-_Jones_19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13" y="428625"/>
            <a:ext cx="4524375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Strepsirrhini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Tooth comb &amp; tapetum lucidum</a:t>
            </a:r>
          </a:p>
        </p:txBody>
      </p:sp>
      <p:pic>
        <p:nvPicPr>
          <p:cNvPr id="3076" name="Picture 4" descr="Image result for tapetum lucid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58" y="4228489"/>
            <a:ext cx="54768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tapetum lucid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86" y="2400901"/>
            <a:ext cx="2549489" cy="19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lemu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584" y="2366698"/>
            <a:ext cx="2185408" cy="18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14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</a:t>
            </a:r>
            <a:r>
              <a:rPr lang="en-US" dirty="0" err="1"/>
              <a:t>Haplorrhini</a:t>
            </a:r>
            <a:r>
              <a:rPr lang="en-US" dirty="0"/>
              <a:t>: Tarsiers (~ 7)</a:t>
            </a:r>
          </a:p>
        </p:txBody>
      </p:sp>
      <p:pic>
        <p:nvPicPr>
          <p:cNvPr id="4" name="Picture 2" descr="https://upload.wikimedia.org/wikipedia/commons/1/1d/Tarsius_Syrichta-G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47" y="1387550"/>
            <a:ext cx="3597348" cy="539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 descr="Image result for tarsier jumping biomechan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29" y="1375094"/>
            <a:ext cx="8112715" cy="54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676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</a:t>
            </a:r>
            <a:r>
              <a:rPr lang="en-US" dirty="0" err="1"/>
              <a:t>Haplorrhini</a:t>
            </a:r>
            <a:r>
              <a:rPr lang="en-US" dirty="0"/>
              <a:t>: Tarsiers (~ 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fully carnivorous primate</a:t>
            </a:r>
          </a:p>
          <a:p>
            <a:r>
              <a:rPr lang="en-US" dirty="0"/>
              <a:t>No tapetum lucidum</a:t>
            </a:r>
          </a:p>
        </p:txBody>
      </p:sp>
      <p:pic>
        <p:nvPicPr>
          <p:cNvPr id="4" name="Picture 2" descr="https://upload.wikimedia.org/wikipedia/commons/1/1d/Tarsius_Syrichta-G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47" y="1387550"/>
            <a:ext cx="3597348" cy="5396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Yoda-like tarsier munches on a grasshopper in its native Bohol Island home  | Cute animals, Animals, Prim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77" y="2338250"/>
            <a:ext cx="2999253" cy="444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arsiers - All about Prima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97" y="3300005"/>
            <a:ext cx="4975663" cy="314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558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</a:t>
            </a:r>
            <a:r>
              <a:rPr lang="en-US" dirty="0" err="1"/>
              <a:t>Haplorrhini</a:t>
            </a:r>
            <a:r>
              <a:rPr lang="en-US" dirty="0"/>
              <a:t>: Tarsiers (~ 7)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fully carnivorous primate</a:t>
            </a:r>
          </a:p>
          <a:p>
            <a:r>
              <a:rPr lang="en-US" dirty="0"/>
              <a:t>No tapetum lucidum</a:t>
            </a:r>
          </a:p>
        </p:txBody>
      </p:sp>
      <p:pic>
        <p:nvPicPr>
          <p:cNvPr id="4098" name="Picture 2" descr="Image result for tarsier anatom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2" y="2945447"/>
            <a:ext cx="9667815" cy="36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The science behind eyeshine | Snapshot Wisconsin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50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</a:t>
            </a:r>
            <a:r>
              <a:rPr lang="en-US" dirty="0" err="1"/>
              <a:t>Haplorrhini</a:t>
            </a:r>
            <a:r>
              <a:rPr lang="en-US" dirty="0"/>
              <a:t>: “Simians”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8" name="Picture 6" descr="Image result for platyrrh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848" y="2450143"/>
            <a:ext cx="5974804" cy="310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392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</a:t>
            </a:r>
            <a:r>
              <a:rPr lang="en-US" dirty="0" err="1"/>
              <a:t>Haplorrhini</a:t>
            </a:r>
            <a:r>
              <a:rPr lang="en-US" dirty="0"/>
              <a:t>: </a:t>
            </a:r>
            <a:r>
              <a:rPr lang="en-US" dirty="0" err="1"/>
              <a:t>Platyrrhini</a:t>
            </a:r>
            <a:r>
              <a:rPr lang="en-US" dirty="0"/>
              <a:t> (~200 species)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“Flat nose” monkeys</a:t>
            </a:r>
          </a:p>
          <a:p>
            <a:r>
              <a:rPr lang="en-US" dirty="0"/>
              <a:t>New World</a:t>
            </a:r>
          </a:p>
        </p:txBody>
      </p:sp>
      <p:pic>
        <p:nvPicPr>
          <p:cNvPr id="8194" name="Picture 2" descr="Image result for platyrrh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570" y="2266640"/>
            <a:ext cx="3238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platyrrhines characterist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305" y="2867286"/>
            <a:ext cx="22860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spider monk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570" y="4306577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marmose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335" y="1498862"/>
            <a:ext cx="3904411" cy="523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golden lion tamar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90" y="4845376"/>
            <a:ext cx="2679115" cy="18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howler monke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" y="2867286"/>
            <a:ext cx="2207411" cy="165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86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</a:t>
            </a:r>
            <a:r>
              <a:rPr lang="en-US" dirty="0" err="1"/>
              <a:t>Haplorrhini</a:t>
            </a:r>
            <a:r>
              <a:rPr lang="en-US" dirty="0"/>
              <a:t>: </a:t>
            </a:r>
            <a:r>
              <a:rPr lang="en-US" dirty="0" err="1"/>
              <a:t>Catarrhini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age result for bab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59" y="1420079"/>
            <a:ext cx="3961305" cy="264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gibb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133" y="1414855"/>
            <a:ext cx="3004347" cy="49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freddie mercu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986" y="1417947"/>
            <a:ext cx="3441492" cy="49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monkey no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59" y="4103602"/>
            <a:ext cx="3925862" cy="22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522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Archonta</a:t>
            </a:r>
            <a:r>
              <a:rPr lang="en-US" dirty="0"/>
              <a:t>: Primates! </a:t>
            </a:r>
            <a:r>
              <a:rPr lang="en-US" dirty="0" err="1"/>
              <a:t>Haplorrhini</a:t>
            </a:r>
            <a:r>
              <a:rPr lang="en-US" dirty="0"/>
              <a:t>: </a:t>
            </a:r>
            <a:r>
              <a:rPr lang="en-US" dirty="0" err="1"/>
              <a:t>Catarrhini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 result for human anatomy wal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464" y="1406186"/>
            <a:ext cx="5176281" cy="648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747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Ferae: </a:t>
            </a:r>
            <a:r>
              <a:rPr lang="en-US" dirty="0" err="1"/>
              <a:t>Pholidota</a:t>
            </a:r>
            <a:endParaRPr lang="en-US" dirty="0"/>
          </a:p>
        </p:txBody>
      </p:sp>
      <p:pic>
        <p:nvPicPr>
          <p:cNvPr id="12292" name="Picture 4" descr="https://ars.els-cdn.com/content/image/1-s2.0-S174270611630246X-fx1_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8" y="1448233"/>
            <a:ext cx="8531947" cy="539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pangolin scale arm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341" y="1770351"/>
            <a:ext cx="3343779" cy="445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66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Ferae: </a:t>
            </a:r>
            <a:r>
              <a:rPr lang="en-US" dirty="0" err="1"/>
              <a:t>Pholidota</a:t>
            </a:r>
            <a:endParaRPr lang="en-US" dirty="0"/>
          </a:p>
        </p:txBody>
      </p:sp>
      <p:pic>
        <p:nvPicPr>
          <p:cNvPr id="5" name="Picture 12" descr="Image result for pangolin tong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68" y="1605696"/>
            <a:ext cx="10533232" cy="525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54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pangolin tong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68" y="961918"/>
            <a:ext cx="8913213" cy="575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Ferae: </a:t>
            </a:r>
            <a:r>
              <a:rPr lang="en-US" dirty="0" err="1"/>
              <a:t>Pholidota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04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Image result for carnivora phyloge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371" y="150607"/>
            <a:ext cx="7569934" cy="670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Ferae: Carnivora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4" name="Picture 6" descr="Image result for carnassial tee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1" y="3474720"/>
            <a:ext cx="4297774" cy="322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673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Ferae: Carnivora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0" name="Picture 2" descr="Image result for caniformia vs feliform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217" y="1441824"/>
            <a:ext cx="8319247" cy="541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131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Ferae: Carnivora: </a:t>
            </a:r>
            <a:r>
              <a:rPr lang="en-US" dirty="0" err="1"/>
              <a:t>Feliformia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47" y="1316682"/>
            <a:ext cx="3485029" cy="23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Mongoose collec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85" y="3707504"/>
            <a:ext cx="2844926" cy="31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Image result for hyaenida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34" y="3707504"/>
            <a:ext cx="4245805" cy="318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Image result for aardwol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428" y="3707504"/>
            <a:ext cx="378142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ÐÐ¾Ð»Ð¾ÑÐ°ÑÐ°Ñ Ð³Ð¸ÐµÐ½Ð° 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756" y="1316682"/>
            <a:ext cx="3203321" cy="232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Prionodon linsang - Museo Civico di Storia Naturale Giacomo Doria - Genoa, Italy - DSC0270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29" y="2873998"/>
            <a:ext cx="1398574" cy="74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Fossa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06" y="29889"/>
            <a:ext cx="3608294" cy="35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Image result for tig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29" y="2063656"/>
            <a:ext cx="1401261" cy="76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Image result for li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185" y="976457"/>
            <a:ext cx="1392169" cy="10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29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378" y="-274016"/>
            <a:ext cx="10515600" cy="1325563"/>
          </a:xfrm>
        </p:spPr>
        <p:txBody>
          <a:bodyPr/>
          <a:lstStyle/>
          <a:p>
            <a:r>
              <a:rPr lang="en-US" dirty="0"/>
              <a:t>Ferae: Carnivora: </a:t>
            </a:r>
            <a:r>
              <a:rPr lang="en-US" dirty="0" err="1"/>
              <a:t>Caniformia</a:t>
            </a:r>
            <a:r>
              <a:rPr lang="en-US" dirty="0"/>
              <a:t> (~165 </a:t>
            </a:r>
            <a:r>
              <a:rPr lang="en-US" dirty="0" err="1"/>
              <a:t>sp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6" name="Picture 4" descr="https://upload.wikimedia.org/wikipedia/commons/thumb/4/40/Mustela_nivalis_%28two%2C_fighting%29.jpg/1024px-Mustela_nivalis_%28two%2C_fighting%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8256"/>
            <a:ext cx="3485478" cy="272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s://upload.wikimedia.org/wikipedia/commons/thumb/e/e3/New_zealand_sea_lion_nursing.jpg/1280px-New_zealand_sea_lion_nurs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478" y="4112210"/>
            <a:ext cx="3883510" cy="274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Image result for fur se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6643"/>
            <a:ext cx="4054696" cy="264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Image result for leopard se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779" y="1482690"/>
            <a:ext cx="3981209" cy="264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Image result for panda bea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956" y="69213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 descr="Image result for sloth bea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687" y="2689540"/>
            <a:ext cx="4628101" cy="26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Image result for ot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961" y="1688334"/>
            <a:ext cx="1709695" cy="93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Image result for fox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3" y="0"/>
            <a:ext cx="1721671" cy="258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4" name="Picture 22" descr="Image result for american badger european badg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988" y="5358240"/>
            <a:ext cx="4725800" cy="1499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kinkajou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8" y="712366"/>
            <a:ext cx="1897696" cy="126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raccoo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64" y="703727"/>
            <a:ext cx="2265575" cy="127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oati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742" y="701371"/>
            <a:ext cx="1425073" cy="10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coat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527" y="712366"/>
            <a:ext cx="1372717" cy="92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64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324</Words>
  <Application>Microsoft Office PowerPoint</Application>
  <PresentationFormat>Widescreen</PresentationFormat>
  <Paragraphs>67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Ferae: Pholidota (8 sp)</vt:lpstr>
      <vt:lpstr>Ferae: Pholidota</vt:lpstr>
      <vt:lpstr>Ferae: Pholidota</vt:lpstr>
      <vt:lpstr>Ferae: Pholidota</vt:lpstr>
      <vt:lpstr>Ferae: Carnivora</vt:lpstr>
      <vt:lpstr>Ferae: Carnivora</vt:lpstr>
      <vt:lpstr>Ferae: Carnivora: Feliformia</vt:lpstr>
      <vt:lpstr>Ferae: Carnivora: Caniformia (~165 sp)</vt:lpstr>
      <vt:lpstr>Ferae: Carnivora: Caniformia</vt:lpstr>
      <vt:lpstr>Ferae: Carnivora: Caniformia: Pinnipeds</vt:lpstr>
      <vt:lpstr>Returns to the Ocean!</vt:lpstr>
      <vt:lpstr>Returns to the Ocean!</vt:lpstr>
      <vt:lpstr>Euarchontaglires</vt:lpstr>
      <vt:lpstr>Archonta: Dermoptera (2 species)</vt:lpstr>
      <vt:lpstr>Archonta: Scandentia (20 sp)</vt:lpstr>
      <vt:lpstr>Archonta: Primates! (~650 species) </vt:lpstr>
      <vt:lpstr>Archonta: Primates! </vt:lpstr>
      <vt:lpstr>Archonta: Primates! Strepsirrhini (~150 species)</vt:lpstr>
      <vt:lpstr>Archonta: Primates! Strepsirrhini</vt:lpstr>
      <vt:lpstr>Archonta: Primates! Strepsirrhini</vt:lpstr>
      <vt:lpstr>Archonta: Primates! Strepsirrhini</vt:lpstr>
      <vt:lpstr>Archonta: Primates! Haplorrhini: Tarsiers (~ 7)</vt:lpstr>
      <vt:lpstr>Archonta: Primates! Haplorrhini: Tarsiers (~ 7)</vt:lpstr>
      <vt:lpstr>Archonta: Primates! Haplorrhini: Tarsiers (~ 7)</vt:lpstr>
      <vt:lpstr>Archonta: Primates! Haplorrhini: “Simians”</vt:lpstr>
      <vt:lpstr>Archonta: Primates! Haplorrhini: Platyrrhini (~200 species)</vt:lpstr>
      <vt:lpstr>Archonta: Primates! Haplorrhini: Catarrhini</vt:lpstr>
      <vt:lpstr>Archonta: Primates! Haplorrhini: Catarrhini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Jonathan Mitchell</dc:creator>
  <cp:lastModifiedBy>Jonathan Mitchell</cp:lastModifiedBy>
  <cp:revision>4</cp:revision>
  <dcterms:created xsi:type="dcterms:W3CDTF">2020-11-18T15:02:11Z</dcterms:created>
  <dcterms:modified xsi:type="dcterms:W3CDTF">2020-11-20T14:57:25Z</dcterms:modified>
</cp:coreProperties>
</file>